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113a77a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113a77a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113a77aff_0_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113a77aff_0_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113a77aff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113a77aff_0_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13a77aff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113a77aff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113a77aff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113a77aff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113a77aff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113a77aff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113a77aff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113a77aff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113a77aff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113a77aff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113a77aff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113a77aff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113a77aff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113a77aff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113a77aff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113a77aff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113a77af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113a77af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113a77aff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113a77aff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113a77aff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113a77aff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113a77aff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113a77aff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113a77aff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113a77aff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113a77aff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113a77aff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113a77aff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113a77aff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113a77aff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113a77aff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113a77aff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113a77aff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113a77aff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113a77aff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113a77aff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113a77aff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113a77aff_0_1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113a77aff_0_1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13a77aff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113a77aff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113a77aff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113a77aff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113a77aff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113a77aff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113a77aff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113a77aff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113a77aff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113a77aff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113a77aff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113a77aff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113a77aff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113a77aff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113a77aff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113a77aff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113a77aff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113a77aff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113a77af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113a77af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113a77aff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113a77aff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113a77aff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113a77aff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113a77aff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113a77aff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113a77aff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113a77aff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ayanbanerjee.jobs@gmail.com"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youtube.com/watch?v=SWtDeeXtMZM" TargetMode="External"/><Relationship Id="rId4"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2909475" y="251700"/>
            <a:ext cx="6501600" cy="18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rPr>
              <a:t>Basics of </a:t>
            </a:r>
            <a:endParaRPr b="1" u="sng">
              <a:solidFill>
                <a:schemeClr val="lt1"/>
              </a:solidFill>
            </a:endParaRPr>
          </a:p>
          <a:p>
            <a:pPr indent="0" lvl="0" marL="0" rtl="0" algn="ctr">
              <a:spcBef>
                <a:spcPts val="0"/>
              </a:spcBef>
              <a:spcAft>
                <a:spcPts val="0"/>
              </a:spcAft>
              <a:buNone/>
            </a:pPr>
            <a:r>
              <a:rPr b="1" lang="en" u="sng">
                <a:solidFill>
                  <a:schemeClr val="lt1"/>
                </a:solidFill>
              </a:rPr>
              <a:t>Cloud Computing</a:t>
            </a:r>
            <a:endParaRPr b="1" u="sng">
              <a:solidFill>
                <a:schemeClr val="lt1"/>
              </a:solidFill>
            </a:endParaRPr>
          </a:p>
        </p:txBody>
      </p:sp>
      <p:pic>
        <p:nvPicPr>
          <p:cNvPr id="135" name="Google Shape;135;p13"/>
          <p:cNvPicPr preferRelativeResize="0"/>
          <p:nvPr/>
        </p:nvPicPr>
        <p:blipFill>
          <a:blip r:embed="rId3">
            <a:alphaModFix/>
          </a:blip>
          <a:stretch>
            <a:fillRect/>
          </a:stretch>
        </p:blipFill>
        <p:spPr>
          <a:xfrm>
            <a:off x="4368175" y="2313100"/>
            <a:ext cx="3131501" cy="22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Shopping portal Example -</a:t>
            </a:r>
            <a:endParaRPr/>
          </a:p>
        </p:txBody>
      </p:sp>
      <p:sp>
        <p:nvSpPr>
          <p:cNvPr id="196" name="Google Shape;196;p22"/>
          <p:cNvSpPr txBox="1"/>
          <p:nvPr>
            <p:ph idx="1" type="body"/>
          </p:nvPr>
        </p:nvSpPr>
        <p:spPr>
          <a:xfrm>
            <a:off x="1401400" y="1784460"/>
            <a:ext cx="2859000" cy="18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2 friends, Ayan n Sayan wants to create a online shopping portal for their business.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So where to start ??</a:t>
            </a:r>
            <a:endParaRPr/>
          </a:p>
        </p:txBody>
      </p:sp>
      <p:pic>
        <p:nvPicPr>
          <p:cNvPr id="197" name="Google Shape;197;p22"/>
          <p:cNvPicPr preferRelativeResize="0"/>
          <p:nvPr/>
        </p:nvPicPr>
        <p:blipFill>
          <a:blip r:embed="rId3">
            <a:alphaModFix/>
          </a:blip>
          <a:stretch>
            <a:fillRect/>
          </a:stretch>
        </p:blipFill>
        <p:spPr>
          <a:xfrm>
            <a:off x="4468100" y="1265175"/>
            <a:ext cx="3770450" cy="329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wanna host a website .. How to do ?? </a:t>
            </a:r>
            <a:r>
              <a:rPr lang="en" sz="4100"/>
              <a:t>🤔</a:t>
            </a:r>
            <a:endParaRPr sz="4100"/>
          </a:p>
        </p:txBody>
      </p:sp>
      <p:sp>
        <p:nvSpPr>
          <p:cNvPr id="203" name="Google Shape;203;p23"/>
          <p:cNvSpPr txBox="1"/>
          <p:nvPr>
            <p:ph idx="1" type="body"/>
          </p:nvPr>
        </p:nvSpPr>
        <p:spPr>
          <a:xfrm>
            <a:off x="1297500" y="1255825"/>
            <a:ext cx="7038900" cy="3286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Build the website, write lines of html (UI) code, </a:t>
            </a:r>
            <a:r>
              <a:rPr lang="en"/>
              <a:t>application </a:t>
            </a:r>
            <a:r>
              <a:rPr lang="en"/>
              <a:t>server code</a:t>
            </a:r>
            <a:endParaRPr/>
          </a:p>
          <a:p>
            <a:pPr indent="-311150" lvl="0" marL="457200" rtl="0" algn="l">
              <a:spcBef>
                <a:spcPts val="0"/>
              </a:spcBef>
              <a:spcAft>
                <a:spcPts val="0"/>
              </a:spcAft>
              <a:buSzPts val="1300"/>
              <a:buChar char="●"/>
            </a:pPr>
            <a:r>
              <a:rPr lang="en"/>
              <a:t>Buy a computer &amp;  install server in it.</a:t>
            </a:r>
            <a:endParaRPr/>
          </a:p>
          <a:p>
            <a:pPr indent="-311150" lvl="0" marL="457200" rtl="0" algn="l">
              <a:spcBef>
                <a:spcPts val="0"/>
              </a:spcBef>
              <a:spcAft>
                <a:spcPts val="0"/>
              </a:spcAft>
              <a:buSzPts val="1300"/>
              <a:buChar char="●"/>
            </a:pPr>
            <a:r>
              <a:rPr lang="en"/>
              <a:t>Buy a leased line (Internet) n domain.</a:t>
            </a:r>
            <a:endParaRPr/>
          </a:p>
          <a:p>
            <a:pPr indent="-311150" lvl="0" marL="457200" rtl="0" algn="l">
              <a:spcBef>
                <a:spcPts val="0"/>
              </a:spcBef>
              <a:spcAft>
                <a:spcPts val="0"/>
              </a:spcAft>
              <a:buSzPts val="1300"/>
              <a:buChar char="●"/>
            </a:pPr>
            <a:r>
              <a:rPr lang="en"/>
              <a:t>Maintenance &amp; troubleshooting</a:t>
            </a:r>
            <a:endParaRPr/>
          </a:p>
        </p:txBody>
      </p:sp>
      <p:pic>
        <p:nvPicPr>
          <p:cNvPr id="204" name="Google Shape;204;p23"/>
          <p:cNvPicPr preferRelativeResize="0"/>
          <p:nvPr/>
        </p:nvPicPr>
        <p:blipFill>
          <a:blip r:embed="rId3">
            <a:alphaModFix/>
          </a:blip>
          <a:stretch>
            <a:fillRect/>
          </a:stretch>
        </p:blipFill>
        <p:spPr>
          <a:xfrm>
            <a:off x="2787437" y="2464125"/>
            <a:ext cx="3628525" cy="2041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idx="1" type="body"/>
          </p:nvPr>
        </p:nvSpPr>
        <p:spPr>
          <a:xfrm>
            <a:off x="1349450" y="817900"/>
            <a:ext cx="7038900" cy="2911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latin typeface="Montserrat"/>
                <a:ea typeface="Montserrat"/>
                <a:cs typeface="Montserrat"/>
                <a:sym typeface="Montserrat"/>
              </a:rPr>
              <a:t>U think thats all ?</a:t>
            </a:r>
            <a:endParaRPr sz="2400">
              <a:latin typeface="Montserrat"/>
              <a:ea typeface="Montserrat"/>
              <a:cs typeface="Montserrat"/>
              <a:sym typeface="Montserrat"/>
            </a:endParaRPr>
          </a:p>
          <a:p>
            <a:pPr indent="0" lvl="0" marL="0" rtl="0" algn="ctr">
              <a:lnSpc>
                <a:spcPct val="100000"/>
              </a:lnSpc>
              <a:spcBef>
                <a:spcPts val="0"/>
              </a:spcBef>
              <a:spcAft>
                <a:spcPts val="0"/>
              </a:spcAft>
              <a:buNone/>
            </a:pPr>
            <a:r>
              <a:rPr lang="en" sz="2400">
                <a:latin typeface="Montserrat"/>
                <a:ea typeface="Montserrat"/>
                <a:cs typeface="Montserrat"/>
                <a:sym typeface="Montserrat"/>
              </a:rPr>
              <a:t> </a:t>
            </a:r>
            <a:endParaRPr sz="2400">
              <a:latin typeface="Montserrat"/>
              <a:ea typeface="Montserrat"/>
              <a:cs typeface="Montserrat"/>
              <a:sym typeface="Montserrat"/>
            </a:endParaRPr>
          </a:p>
          <a:p>
            <a:pPr indent="0" lvl="0" marL="0" rtl="0" algn="ctr">
              <a:lnSpc>
                <a:spcPct val="100000"/>
              </a:lnSpc>
              <a:spcBef>
                <a:spcPts val="0"/>
              </a:spcBef>
              <a:spcAft>
                <a:spcPts val="0"/>
              </a:spcAft>
              <a:buNone/>
            </a:pPr>
            <a:r>
              <a:rPr lang="en" sz="2400">
                <a:latin typeface="Montserrat"/>
                <a:ea typeface="Montserrat"/>
                <a:cs typeface="Montserrat"/>
                <a:sym typeface="Montserrat"/>
              </a:rPr>
              <a:t>Oh Noo!! Wait.. </a:t>
            </a:r>
            <a:endParaRPr/>
          </a:p>
        </p:txBody>
      </p:sp>
      <p:pic>
        <p:nvPicPr>
          <p:cNvPr id="210" name="Google Shape;210;p24"/>
          <p:cNvPicPr preferRelativeResize="0"/>
          <p:nvPr/>
        </p:nvPicPr>
        <p:blipFill>
          <a:blip r:embed="rId3">
            <a:alphaModFix/>
          </a:blip>
          <a:stretch>
            <a:fillRect/>
          </a:stretch>
        </p:blipFill>
        <p:spPr>
          <a:xfrm>
            <a:off x="3536800" y="2439050"/>
            <a:ext cx="2853574" cy="2128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Online Shopping portal Example contd. -</a:t>
            </a:r>
            <a:endParaRPr/>
          </a:p>
        </p:txBody>
      </p:sp>
      <p:sp>
        <p:nvSpPr>
          <p:cNvPr id="216" name="Google Shape;216;p25"/>
          <p:cNvSpPr txBox="1"/>
          <p:nvPr>
            <p:ph idx="1" type="body"/>
          </p:nvPr>
        </p:nvSpPr>
        <p:spPr>
          <a:xfrm>
            <a:off x="5959925" y="1567550"/>
            <a:ext cx="2376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Ayan: </a:t>
            </a:r>
            <a:r>
              <a:rPr lang="en"/>
              <a:t>A server can handle a finite amount of traffic -  say 1000 requests/second.</a:t>
            </a:r>
            <a:endParaRPr/>
          </a:p>
          <a:p>
            <a:pPr indent="0" lvl="0" marL="0" rtl="0" algn="l">
              <a:spcBef>
                <a:spcPts val="1600"/>
              </a:spcBef>
              <a:spcAft>
                <a:spcPts val="0"/>
              </a:spcAft>
              <a:buNone/>
            </a:pPr>
            <a:r>
              <a:rPr lang="en"/>
              <a:t>What if we get 1500 requests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solidFill>
                  <a:srgbClr val="FFFF00"/>
                </a:solidFill>
              </a:rPr>
              <a:t>Sayan: </a:t>
            </a:r>
            <a:r>
              <a:rPr lang="en"/>
              <a:t>Simple, we buy another computer and a router to </a:t>
            </a:r>
            <a:r>
              <a:rPr lang="en"/>
              <a:t>distribute</a:t>
            </a:r>
            <a:r>
              <a:rPr lang="en"/>
              <a:t> traffic.</a:t>
            </a:r>
            <a:endParaRPr/>
          </a:p>
          <a:p>
            <a:pPr indent="0" lvl="0" marL="0" rtl="0" algn="l">
              <a:spcBef>
                <a:spcPts val="1600"/>
              </a:spcBef>
              <a:spcAft>
                <a:spcPts val="1600"/>
              </a:spcAft>
              <a:buNone/>
            </a:pPr>
            <a:r>
              <a:t/>
            </a:r>
            <a:endParaRPr/>
          </a:p>
        </p:txBody>
      </p:sp>
      <p:pic>
        <p:nvPicPr>
          <p:cNvPr id="217" name="Google Shape;217;p25"/>
          <p:cNvPicPr preferRelativeResize="0"/>
          <p:nvPr/>
        </p:nvPicPr>
        <p:blipFill>
          <a:blip r:embed="rId3">
            <a:alphaModFix/>
          </a:blip>
          <a:stretch>
            <a:fillRect/>
          </a:stretch>
        </p:blipFill>
        <p:spPr>
          <a:xfrm>
            <a:off x="1196925" y="1721925"/>
            <a:ext cx="4436951" cy="309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1" type="body"/>
          </p:nvPr>
        </p:nvSpPr>
        <p:spPr>
          <a:xfrm>
            <a:off x="5514600" y="616025"/>
            <a:ext cx="3378300" cy="3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Ayan:</a:t>
            </a:r>
            <a:r>
              <a:rPr lang="en"/>
              <a:t> What if we get 10 times more traffic ?? </a:t>
            </a:r>
            <a:endParaRPr/>
          </a:p>
          <a:p>
            <a:pPr indent="0" lvl="0" marL="0" rtl="0" algn="l">
              <a:spcBef>
                <a:spcPts val="1600"/>
              </a:spcBef>
              <a:spcAft>
                <a:spcPts val="0"/>
              </a:spcAft>
              <a:buNone/>
            </a:pPr>
            <a:r>
              <a:rPr b="1" lang="en">
                <a:solidFill>
                  <a:srgbClr val="FFFF00"/>
                </a:solidFill>
              </a:rPr>
              <a:t>Sayan: </a:t>
            </a:r>
            <a:r>
              <a:rPr lang="en"/>
              <a:t>Why buy more servers.</a:t>
            </a:r>
            <a:endParaRPr/>
          </a:p>
          <a:p>
            <a:pPr indent="0" lvl="0" marL="0" rtl="0" algn="l">
              <a:spcBef>
                <a:spcPts val="1600"/>
              </a:spcBef>
              <a:spcAft>
                <a:spcPts val="0"/>
              </a:spcAft>
              <a:buNone/>
            </a:pPr>
            <a:r>
              <a:rPr b="1" lang="en">
                <a:solidFill>
                  <a:srgbClr val="FF0000"/>
                </a:solidFill>
              </a:rPr>
              <a:t>Ayan: </a:t>
            </a:r>
            <a:r>
              <a:rPr lang="en"/>
              <a:t>Okayyy but it may cost U more than 10 Lakhs, are U sure U gonna spend that much for a small business ??</a:t>
            </a:r>
            <a:endParaRPr/>
          </a:p>
          <a:p>
            <a:pPr indent="0" lvl="0" marL="0" rtl="0" algn="l">
              <a:spcBef>
                <a:spcPts val="1600"/>
              </a:spcBef>
              <a:spcAft>
                <a:spcPts val="0"/>
              </a:spcAft>
              <a:buNone/>
            </a:pPr>
            <a:r>
              <a:rPr b="1" lang="en">
                <a:solidFill>
                  <a:srgbClr val="FFFF00"/>
                </a:solidFill>
              </a:rPr>
              <a:t>Sayan: </a:t>
            </a:r>
            <a:r>
              <a:rPr lang="en"/>
              <a:t>Well I didn’t think abt that</a:t>
            </a:r>
            <a:endParaRPr/>
          </a:p>
          <a:p>
            <a:pPr indent="0" lvl="0" marL="0" rtl="0" algn="l">
              <a:spcBef>
                <a:spcPts val="1600"/>
              </a:spcBef>
              <a:spcAft>
                <a:spcPts val="0"/>
              </a:spcAft>
              <a:buNone/>
            </a:pPr>
            <a:r>
              <a:rPr b="1" lang="en">
                <a:solidFill>
                  <a:srgbClr val="FF0000"/>
                </a:solidFill>
              </a:rPr>
              <a:t>Ayan: </a:t>
            </a:r>
            <a:r>
              <a:rPr lang="en"/>
              <a:t>What if U get this load only once a year rest of the time U can manage with a single server.</a:t>
            </a:r>
            <a:endParaRPr/>
          </a:p>
          <a:p>
            <a:pPr indent="0" lvl="0" marL="0" rtl="0" algn="l">
              <a:spcBef>
                <a:spcPts val="1600"/>
              </a:spcBef>
              <a:spcAft>
                <a:spcPts val="1600"/>
              </a:spcAft>
              <a:buNone/>
            </a:pPr>
            <a:r>
              <a:rPr b="1" lang="en">
                <a:solidFill>
                  <a:srgbClr val="FFFF00"/>
                </a:solidFill>
              </a:rPr>
              <a:t>Sayan: </a:t>
            </a:r>
            <a:r>
              <a:rPr lang="en" sz="1900">
                <a:latin typeface="Montserrat"/>
                <a:ea typeface="Montserrat"/>
                <a:cs typeface="Montserrat"/>
                <a:sym typeface="Montserrat"/>
              </a:rPr>
              <a:t>🤔</a:t>
            </a:r>
            <a:r>
              <a:rPr lang="en" sz="3700">
                <a:latin typeface="Montserrat"/>
                <a:ea typeface="Montserrat"/>
                <a:cs typeface="Montserrat"/>
                <a:sym typeface="Montserrat"/>
              </a:rPr>
              <a:t> </a:t>
            </a:r>
            <a:r>
              <a:rPr lang="en">
                <a:latin typeface="Montserrat"/>
                <a:ea typeface="Montserrat"/>
                <a:cs typeface="Montserrat"/>
                <a:sym typeface="Montserrat"/>
              </a:rPr>
              <a:t>Well I don’t know … </a:t>
            </a:r>
            <a:endParaRPr/>
          </a:p>
        </p:txBody>
      </p:sp>
      <p:pic>
        <p:nvPicPr>
          <p:cNvPr id="223" name="Google Shape;223;p26"/>
          <p:cNvPicPr preferRelativeResize="0"/>
          <p:nvPr/>
        </p:nvPicPr>
        <p:blipFill>
          <a:blip r:embed="rId3">
            <a:alphaModFix/>
          </a:blip>
          <a:stretch>
            <a:fillRect/>
          </a:stretch>
        </p:blipFill>
        <p:spPr>
          <a:xfrm>
            <a:off x="1155900" y="1168650"/>
            <a:ext cx="3913374" cy="349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a:t>
            </a:r>
            <a:endParaRPr/>
          </a:p>
        </p:txBody>
      </p:sp>
      <p:sp>
        <p:nvSpPr>
          <p:cNvPr id="229" name="Google Shape;229;p27"/>
          <p:cNvSpPr txBox="1"/>
          <p:nvPr>
            <p:ph idx="1" type="body"/>
          </p:nvPr>
        </p:nvSpPr>
        <p:spPr>
          <a:xfrm>
            <a:off x="1297500" y="1217225"/>
            <a:ext cx="7038900" cy="32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Ayan: </a:t>
            </a:r>
            <a:r>
              <a:rPr lang="en"/>
              <a:t>Let’s assume me manage 50 new server machines. But who is gonna install all softwares / deploy the application ?</a:t>
            </a:r>
            <a:endParaRPr/>
          </a:p>
          <a:p>
            <a:pPr indent="0" lvl="0" marL="0" rtl="0" algn="l">
              <a:spcBef>
                <a:spcPts val="1600"/>
              </a:spcBef>
              <a:spcAft>
                <a:spcPts val="0"/>
              </a:spcAft>
              <a:buNone/>
            </a:pPr>
            <a:r>
              <a:rPr b="1" lang="en">
                <a:solidFill>
                  <a:srgbClr val="FFFF00"/>
                </a:solidFill>
              </a:rPr>
              <a:t>Sayan: </a:t>
            </a:r>
            <a:r>
              <a:rPr lang="en"/>
              <a:t>mmm …..  </a:t>
            </a:r>
            <a:r>
              <a:rPr lang="en" sz="1900">
                <a:latin typeface="Montserrat"/>
                <a:ea typeface="Montserrat"/>
                <a:cs typeface="Montserrat"/>
                <a:sym typeface="Montserrat"/>
              </a:rPr>
              <a:t>🤔</a:t>
            </a:r>
            <a:endParaRPr/>
          </a:p>
          <a:p>
            <a:pPr indent="0" lvl="0" marL="0" rtl="0" algn="l">
              <a:spcBef>
                <a:spcPts val="1600"/>
              </a:spcBef>
              <a:spcAft>
                <a:spcPts val="0"/>
              </a:spcAft>
              <a:buNone/>
            </a:pPr>
            <a:r>
              <a:rPr b="1" lang="en">
                <a:solidFill>
                  <a:srgbClr val="FF0000"/>
                </a:solidFill>
              </a:rPr>
              <a:t>Ayan: </a:t>
            </a:r>
            <a:r>
              <a:rPr lang="en"/>
              <a:t>How much time is required to host the software in all the machines and do the required networking ?</a:t>
            </a:r>
            <a:endParaRPr/>
          </a:p>
          <a:p>
            <a:pPr indent="0" lvl="0" marL="0" rtl="0" algn="l">
              <a:spcBef>
                <a:spcPts val="1600"/>
              </a:spcBef>
              <a:spcAft>
                <a:spcPts val="0"/>
              </a:spcAft>
              <a:buNone/>
            </a:pPr>
            <a:r>
              <a:rPr b="1" lang="en">
                <a:solidFill>
                  <a:srgbClr val="FF0000"/>
                </a:solidFill>
              </a:rPr>
              <a:t>Ayan: </a:t>
            </a:r>
            <a:r>
              <a:rPr lang="en"/>
              <a:t>Will the leased line broadband allow such huge amount of traffic ? </a:t>
            </a:r>
            <a:endParaRPr/>
          </a:p>
          <a:p>
            <a:pPr indent="0" lvl="0" marL="0" rtl="0" algn="l">
              <a:spcBef>
                <a:spcPts val="1600"/>
              </a:spcBef>
              <a:spcAft>
                <a:spcPts val="0"/>
              </a:spcAft>
              <a:buNone/>
            </a:pPr>
            <a:r>
              <a:rPr b="1" lang="en">
                <a:solidFill>
                  <a:srgbClr val="FF0000"/>
                </a:solidFill>
              </a:rPr>
              <a:t>Ayan: </a:t>
            </a:r>
            <a:r>
              <a:rPr lang="en"/>
              <a:t>What if the network breaks ??</a:t>
            </a:r>
            <a:endParaRPr/>
          </a:p>
          <a:p>
            <a:pPr indent="0" lvl="0" marL="0" rtl="0" algn="l">
              <a:spcBef>
                <a:spcPts val="1600"/>
              </a:spcBef>
              <a:spcAft>
                <a:spcPts val="0"/>
              </a:spcAft>
              <a:buNone/>
            </a:pPr>
            <a:r>
              <a:rPr b="1" lang="en">
                <a:solidFill>
                  <a:srgbClr val="FF0000"/>
                </a:solidFill>
              </a:rPr>
              <a:t>Ayan:</a:t>
            </a:r>
            <a:r>
              <a:rPr lang="en"/>
              <a:t> In case of any issue how am I alone gonna manage the entire architecture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00"/>
                </a:solidFill>
              </a:rPr>
              <a:t>Sayan:</a:t>
            </a:r>
            <a:r>
              <a:rPr lang="en"/>
              <a:t> Hmmm ……… really too much </a:t>
            </a:r>
            <a:endParaRPr/>
          </a:p>
        </p:txBody>
      </p:sp>
      <p:pic>
        <p:nvPicPr>
          <p:cNvPr id="235" name="Google Shape;235;p28"/>
          <p:cNvPicPr preferRelativeResize="0"/>
          <p:nvPr/>
        </p:nvPicPr>
        <p:blipFill>
          <a:blip r:embed="rId3">
            <a:alphaModFix/>
          </a:blip>
          <a:stretch>
            <a:fillRect/>
          </a:stretch>
        </p:blipFill>
        <p:spPr>
          <a:xfrm>
            <a:off x="2790701" y="1226223"/>
            <a:ext cx="4234075" cy="325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492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what if I say Cloud has solution to all the problems !! </a:t>
            </a:r>
            <a:endParaRPr/>
          </a:p>
        </p:txBody>
      </p:sp>
      <p:pic>
        <p:nvPicPr>
          <p:cNvPr id="241" name="Google Shape;241;p29"/>
          <p:cNvPicPr preferRelativeResize="0"/>
          <p:nvPr/>
        </p:nvPicPr>
        <p:blipFill>
          <a:blip r:embed="rId3">
            <a:alphaModFix/>
          </a:blip>
          <a:stretch>
            <a:fillRect/>
          </a:stretch>
        </p:blipFill>
        <p:spPr>
          <a:xfrm>
            <a:off x="2339200" y="1567551"/>
            <a:ext cx="4762500" cy="291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So what is  CLOUD ??</a:t>
            </a:r>
            <a:r>
              <a:rPr lang="en"/>
              <a:t> </a:t>
            </a:r>
            <a:r>
              <a:rPr b="1" i="1" lang="en" sz="1100">
                <a:latin typeface="Arial"/>
                <a:ea typeface="Arial"/>
                <a:cs typeface="Arial"/>
                <a:sym typeface="Arial"/>
              </a:rPr>
              <a:t>“</a:t>
            </a:r>
            <a:r>
              <a:rPr b="1" i="1" lang="en" sz="1100">
                <a:solidFill>
                  <a:srgbClr val="FFFF00"/>
                </a:solidFill>
                <a:latin typeface="Arial"/>
                <a:ea typeface="Arial"/>
                <a:cs typeface="Arial"/>
                <a:sym typeface="Arial"/>
              </a:rPr>
              <a:t>Cloud is about how you do computing, not where you do computing</a:t>
            </a:r>
            <a:r>
              <a:rPr b="1" i="1" lang="en" sz="1100">
                <a:latin typeface="Arial"/>
                <a:ea typeface="Arial"/>
                <a:cs typeface="Arial"/>
                <a:sym typeface="Arial"/>
              </a:rPr>
              <a:t>," goes a popular refrain in the domain of modern computing. </a:t>
            </a:r>
            <a:endParaRPr/>
          </a:p>
        </p:txBody>
      </p:sp>
      <p:sp>
        <p:nvSpPr>
          <p:cNvPr id="247" name="Google Shape;247;p30"/>
          <p:cNvSpPr txBox="1"/>
          <p:nvPr>
            <p:ph idx="1" type="body"/>
          </p:nvPr>
        </p:nvSpPr>
        <p:spPr>
          <a:xfrm>
            <a:off x="1334600" y="1483526"/>
            <a:ext cx="3341400" cy="336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Arial"/>
                <a:ea typeface="Arial"/>
                <a:cs typeface="Arial"/>
                <a:sym typeface="Arial"/>
              </a:rPr>
              <a:t>Imagine they have another friend named - </a:t>
            </a:r>
            <a:r>
              <a:rPr b="1" lang="en" sz="1100">
                <a:solidFill>
                  <a:srgbClr val="00FF00"/>
                </a:solidFill>
                <a:latin typeface="Arial"/>
                <a:ea typeface="Arial"/>
                <a:cs typeface="Arial"/>
                <a:sym typeface="Arial"/>
              </a:rPr>
              <a:t>Cloud</a:t>
            </a:r>
            <a:r>
              <a:rPr b="1" lang="en" sz="1100">
                <a:latin typeface="Arial"/>
                <a:ea typeface="Arial"/>
                <a:cs typeface="Arial"/>
                <a:sym typeface="Arial"/>
              </a:rPr>
              <a:t>. They give their code to him, n he takes care of </a:t>
            </a:r>
            <a:r>
              <a:rPr b="1" lang="en" sz="1100">
                <a:latin typeface="Arial"/>
                <a:ea typeface="Arial"/>
                <a:cs typeface="Arial"/>
                <a:sym typeface="Arial"/>
              </a:rPr>
              <a:t>everything else</a:t>
            </a:r>
            <a:r>
              <a:rPr b="1" lang="en" sz="1100">
                <a:latin typeface="Arial"/>
                <a:ea typeface="Arial"/>
                <a:cs typeface="Arial"/>
                <a:sym typeface="Arial"/>
              </a:rPr>
              <a:t>.</a:t>
            </a:r>
            <a:endParaRPr b="1" sz="1100">
              <a:latin typeface="Arial"/>
              <a:ea typeface="Arial"/>
              <a:cs typeface="Arial"/>
              <a:sym typeface="Arial"/>
            </a:endParaRPr>
          </a:p>
          <a:p>
            <a:pPr indent="0" lvl="0" marL="0" rtl="0" algn="l">
              <a:spcBef>
                <a:spcPts val="1600"/>
              </a:spcBef>
              <a:spcAft>
                <a:spcPts val="0"/>
              </a:spcAft>
              <a:buNone/>
            </a:pPr>
            <a:r>
              <a:rPr b="1" lang="en" sz="1100">
                <a:latin typeface="Arial"/>
                <a:ea typeface="Arial"/>
                <a:cs typeface="Arial"/>
                <a:sym typeface="Arial"/>
              </a:rPr>
              <a:t>He creates a server installs all required softwares for them and deploys the code in server.</a:t>
            </a:r>
            <a:endParaRPr b="1" sz="1100">
              <a:latin typeface="Arial"/>
              <a:ea typeface="Arial"/>
              <a:cs typeface="Arial"/>
              <a:sym typeface="Arial"/>
            </a:endParaRPr>
          </a:p>
          <a:p>
            <a:pPr indent="0" lvl="0" marL="0" rtl="0" algn="l">
              <a:spcBef>
                <a:spcPts val="1600"/>
              </a:spcBef>
              <a:spcAft>
                <a:spcPts val="0"/>
              </a:spcAft>
              <a:buNone/>
            </a:pPr>
            <a:r>
              <a:rPr b="1" lang="en" sz="1100">
                <a:latin typeface="Arial"/>
                <a:ea typeface="Arial"/>
                <a:cs typeface="Arial"/>
                <a:sym typeface="Arial"/>
              </a:rPr>
              <a:t>Oh I forget to tell, </a:t>
            </a:r>
            <a:r>
              <a:rPr b="1" lang="en" sz="1100">
                <a:solidFill>
                  <a:srgbClr val="00FF00"/>
                </a:solidFill>
                <a:latin typeface="Arial"/>
                <a:ea typeface="Arial"/>
                <a:cs typeface="Arial"/>
                <a:sym typeface="Arial"/>
              </a:rPr>
              <a:t>Mr. Cloud</a:t>
            </a:r>
            <a:r>
              <a:rPr b="1" lang="en" sz="1100">
                <a:latin typeface="Arial"/>
                <a:ea typeface="Arial"/>
                <a:cs typeface="Arial"/>
                <a:sym typeface="Arial"/>
              </a:rPr>
              <a:t> has supernatural abilities. He can create servers real quick like he can spin up 100 servers in 1 min n deploy code. N he uses a network line that never goes down.</a:t>
            </a:r>
            <a:endParaRPr b="1" sz="1100">
              <a:latin typeface="Arial"/>
              <a:ea typeface="Arial"/>
              <a:cs typeface="Arial"/>
              <a:sym typeface="Arial"/>
            </a:endParaRPr>
          </a:p>
          <a:p>
            <a:pPr indent="0" lvl="0" marL="0" rtl="0" algn="l">
              <a:spcBef>
                <a:spcPts val="1600"/>
              </a:spcBef>
              <a:spcAft>
                <a:spcPts val="0"/>
              </a:spcAft>
              <a:buNone/>
            </a:pPr>
            <a:r>
              <a:rPr b="1" lang="en" sz="1100">
                <a:latin typeface="Arial"/>
                <a:ea typeface="Arial"/>
                <a:cs typeface="Arial"/>
                <a:sym typeface="Arial"/>
              </a:rPr>
              <a:t>He is also too kind, he don’t take the cost of all the machines. They have to pay him on on rent basis.</a:t>
            </a:r>
            <a:endParaRPr b="1" sz="1100">
              <a:latin typeface="Arial"/>
              <a:ea typeface="Arial"/>
              <a:cs typeface="Arial"/>
              <a:sym typeface="Arial"/>
            </a:endParaRPr>
          </a:p>
          <a:p>
            <a:pPr indent="0" lvl="0" marL="0" rtl="0" algn="l">
              <a:spcBef>
                <a:spcPts val="1600"/>
              </a:spcBef>
              <a:spcAft>
                <a:spcPts val="1600"/>
              </a:spcAft>
              <a:buNone/>
            </a:pPr>
            <a:r>
              <a:t/>
            </a:r>
            <a:endParaRPr b="1" sz="1100">
              <a:latin typeface="Arial"/>
              <a:ea typeface="Arial"/>
              <a:cs typeface="Arial"/>
              <a:sym typeface="Arial"/>
            </a:endParaRPr>
          </a:p>
        </p:txBody>
      </p:sp>
      <p:pic>
        <p:nvPicPr>
          <p:cNvPr id="248" name="Google Shape;248;p30"/>
          <p:cNvPicPr preferRelativeResize="0"/>
          <p:nvPr/>
        </p:nvPicPr>
        <p:blipFill>
          <a:blip r:embed="rId3">
            <a:alphaModFix/>
          </a:blip>
          <a:stretch>
            <a:fillRect/>
          </a:stretch>
        </p:blipFill>
        <p:spPr>
          <a:xfrm>
            <a:off x="4894855" y="1441375"/>
            <a:ext cx="3748645" cy="328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Move the app from local system to machines stored in cloud provider </a:t>
            </a:r>
            <a:r>
              <a:rPr lang="en" sz="2300"/>
              <a:t>data centre.</a:t>
            </a:r>
            <a:endParaRPr sz="2300"/>
          </a:p>
        </p:txBody>
      </p:sp>
      <p:sp>
        <p:nvSpPr>
          <p:cNvPr id="254" name="Google Shape;254;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31"/>
          <p:cNvPicPr preferRelativeResize="0"/>
          <p:nvPr/>
        </p:nvPicPr>
        <p:blipFill>
          <a:blip r:embed="rId3">
            <a:alphaModFix/>
          </a:blip>
          <a:stretch>
            <a:fillRect/>
          </a:stretch>
        </p:blipFill>
        <p:spPr>
          <a:xfrm>
            <a:off x="5322916" y="1441375"/>
            <a:ext cx="3320585" cy="2911200"/>
          </a:xfrm>
          <a:prstGeom prst="rect">
            <a:avLst/>
          </a:prstGeom>
          <a:noFill/>
          <a:ln>
            <a:noFill/>
          </a:ln>
        </p:spPr>
      </p:pic>
      <p:pic>
        <p:nvPicPr>
          <p:cNvPr id="256" name="Google Shape;256;p31"/>
          <p:cNvPicPr preferRelativeResize="0"/>
          <p:nvPr/>
        </p:nvPicPr>
        <p:blipFill>
          <a:blip r:embed="rId4">
            <a:alphaModFix/>
          </a:blip>
          <a:stretch>
            <a:fillRect/>
          </a:stretch>
        </p:blipFill>
        <p:spPr>
          <a:xfrm>
            <a:off x="1369150" y="1766965"/>
            <a:ext cx="3239949" cy="2260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About Myself</a:t>
            </a:r>
            <a:endParaRPr u="sng"/>
          </a:p>
        </p:txBody>
      </p:sp>
      <p:sp>
        <p:nvSpPr>
          <p:cNvPr id="141" name="Google Shape;141;p14"/>
          <p:cNvSpPr txBox="1"/>
          <p:nvPr>
            <p:ph idx="1" type="body"/>
          </p:nvPr>
        </p:nvSpPr>
        <p:spPr>
          <a:xfrm>
            <a:off x="1640250" y="1820275"/>
            <a:ext cx="4223100" cy="30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800"/>
              <a:t>Ayan Banerjee</a:t>
            </a:r>
            <a:endParaRPr b="1" sz="3800"/>
          </a:p>
          <a:p>
            <a:pPr indent="0" lvl="0" marL="0" rtl="0" algn="l">
              <a:spcBef>
                <a:spcPts val="1600"/>
              </a:spcBef>
              <a:spcAft>
                <a:spcPts val="0"/>
              </a:spcAft>
              <a:buNone/>
            </a:pPr>
            <a:r>
              <a:rPr lang="en" sz="1200"/>
              <a:t>Software Engineer @Lexmark - RnD department</a:t>
            </a:r>
            <a:endParaRPr sz="1200"/>
          </a:p>
          <a:p>
            <a:pPr indent="0" lvl="0" marL="0" rtl="0" algn="l">
              <a:spcBef>
                <a:spcPts val="1600"/>
              </a:spcBef>
              <a:spcAft>
                <a:spcPts val="0"/>
              </a:spcAft>
              <a:buNone/>
            </a:pPr>
            <a:r>
              <a:rPr lang="en" sz="1200"/>
              <a:t>Contact Details - (+91)9088246290</a:t>
            </a:r>
            <a:endParaRPr sz="1200"/>
          </a:p>
          <a:p>
            <a:pPr indent="0" lvl="0" marL="0" rtl="0" algn="l">
              <a:spcBef>
                <a:spcPts val="1600"/>
              </a:spcBef>
              <a:spcAft>
                <a:spcPts val="0"/>
              </a:spcAft>
              <a:buNone/>
            </a:pPr>
            <a:r>
              <a:rPr lang="en" sz="1200"/>
              <a:t>Mail - </a:t>
            </a:r>
            <a:r>
              <a:rPr lang="en" sz="1200" u="sng">
                <a:solidFill>
                  <a:schemeClr val="hlink"/>
                </a:solidFill>
                <a:hlinkClick r:id="rId3"/>
              </a:rPr>
              <a:t>ayanbanerjee.jobs@gmail.com</a:t>
            </a:r>
            <a:endParaRPr sz="1200"/>
          </a:p>
          <a:p>
            <a:pPr indent="0" lvl="0" marL="0" rtl="0" algn="l">
              <a:spcBef>
                <a:spcPts val="1600"/>
              </a:spcBef>
              <a:spcAft>
                <a:spcPts val="1600"/>
              </a:spcAft>
              <a:buNone/>
            </a:pPr>
            <a:r>
              <a:rPr lang="en" sz="1200"/>
              <a:t>GitHub Url - https://github.com/ayanNullPointerEx</a:t>
            </a:r>
            <a:endParaRPr sz="1200"/>
          </a:p>
        </p:txBody>
      </p:sp>
      <p:pic>
        <p:nvPicPr>
          <p:cNvPr id="142" name="Google Shape;142;p14"/>
          <p:cNvPicPr preferRelativeResize="0"/>
          <p:nvPr/>
        </p:nvPicPr>
        <p:blipFill>
          <a:blip r:embed="rId4">
            <a:alphaModFix/>
          </a:blip>
          <a:stretch>
            <a:fillRect/>
          </a:stretch>
        </p:blipFill>
        <p:spPr>
          <a:xfrm>
            <a:off x="6195100" y="2458575"/>
            <a:ext cx="1666300" cy="166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Salient Features of Coud - </a:t>
            </a:r>
            <a:endParaRPr/>
          </a:p>
        </p:txBody>
      </p:sp>
      <p:sp>
        <p:nvSpPr>
          <p:cNvPr id="262" name="Google Shape;262;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Autoscaling</a:t>
            </a:r>
            <a:endParaRPr/>
          </a:p>
          <a:p>
            <a:pPr indent="-311150" lvl="0" marL="457200" rtl="0" algn="l">
              <a:lnSpc>
                <a:spcPct val="200000"/>
              </a:lnSpc>
              <a:spcBef>
                <a:spcPts val="0"/>
              </a:spcBef>
              <a:spcAft>
                <a:spcPts val="0"/>
              </a:spcAft>
              <a:buSzPts val="1300"/>
              <a:buChar char="●"/>
            </a:pPr>
            <a:r>
              <a:rPr lang="en"/>
              <a:t>Automatic setup</a:t>
            </a:r>
            <a:endParaRPr/>
          </a:p>
          <a:p>
            <a:pPr indent="-311150" lvl="0" marL="457200" rtl="0" algn="l">
              <a:lnSpc>
                <a:spcPct val="200000"/>
              </a:lnSpc>
              <a:spcBef>
                <a:spcPts val="0"/>
              </a:spcBef>
              <a:spcAft>
                <a:spcPts val="0"/>
              </a:spcAft>
              <a:buSzPts val="1300"/>
              <a:buChar char="●"/>
            </a:pPr>
            <a:r>
              <a:rPr lang="en"/>
              <a:t>Automatic load balancing</a:t>
            </a:r>
            <a:endParaRPr/>
          </a:p>
          <a:p>
            <a:pPr indent="-311150" lvl="0" marL="457200" rtl="0" algn="l">
              <a:lnSpc>
                <a:spcPct val="200000"/>
              </a:lnSpc>
              <a:spcBef>
                <a:spcPts val="0"/>
              </a:spcBef>
              <a:spcAft>
                <a:spcPts val="0"/>
              </a:spcAft>
              <a:buSzPts val="1300"/>
              <a:buChar char="●"/>
            </a:pPr>
            <a:r>
              <a:rPr lang="en"/>
              <a:t>Distributed globally</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1119375" y="1870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200" u="sng"/>
              <a:t>Autoscaling</a:t>
            </a:r>
            <a:endParaRPr b="1" sz="32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ph idx="1" type="body"/>
          </p:nvPr>
        </p:nvSpPr>
        <p:spPr>
          <a:xfrm>
            <a:off x="5529450" y="1567550"/>
            <a:ext cx="2806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 = (Expected CPU Load) / (Max  CPU Load) * 100</a:t>
            </a:r>
            <a:endParaRPr/>
          </a:p>
          <a:p>
            <a:pPr indent="0" lvl="0" marL="0" rtl="0" algn="l">
              <a:spcBef>
                <a:spcPts val="1600"/>
              </a:spcBef>
              <a:spcAft>
                <a:spcPts val="0"/>
              </a:spcAft>
              <a:buNone/>
            </a:pPr>
            <a:r>
              <a:rPr lang="en"/>
              <a:t>Load &gt; 80%,span a new server</a:t>
            </a:r>
            <a:endParaRPr/>
          </a:p>
          <a:p>
            <a:pPr indent="0" lvl="0" marL="0" rtl="0" algn="l">
              <a:spcBef>
                <a:spcPts val="1600"/>
              </a:spcBef>
              <a:spcAft>
                <a:spcPts val="1600"/>
              </a:spcAft>
              <a:buNone/>
            </a:pPr>
            <a:r>
              <a:t/>
            </a:r>
            <a:endParaRPr/>
          </a:p>
        </p:txBody>
      </p:sp>
      <p:pic>
        <p:nvPicPr>
          <p:cNvPr id="274" name="Google Shape;274;p34"/>
          <p:cNvPicPr preferRelativeResize="0"/>
          <p:nvPr/>
        </p:nvPicPr>
        <p:blipFill>
          <a:blip r:embed="rId3">
            <a:alphaModFix/>
          </a:blip>
          <a:stretch>
            <a:fillRect/>
          </a:stretch>
        </p:blipFill>
        <p:spPr>
          <a:xfrm>
            <a:off x="1297500" y="393750"/>
            <a:ext cx="4156350" cy="4278126"/>
          </a:xfrm>
          <a:prstGeom prst="rect">
            <a:avLst/>
          </a:prstGeom>
          <a:noFill/>
          <a:ln>
            <a:noFill/>
          </a:ln>
        </p:spPr>
      </p:pic>
      <p:pic>
        <p:nvPicPr>
          <p:cNvPr id="275" name="Google Shape;275;p34"/>
          <p:cNvPicPr preferRelativeResize="0"/>
          <p:nvPr/>
        </p:nvPicPr>
        <p:blipFill>
          <a:blip r:embed="rId4">
            <a:alphaModFix/>
          </a:blip>
          <a:stretch>
            <a:fillRect/>
          </a:stretch>
        </p:blipFill>
        <p:spPr>
          <a:xfrm>
            <a:off x="5711075" y="2872325"/>
            <a:ext cx="2681350" cy="187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2" name="Google Shape;282;p35"/>
          <p:cNvPicPr preferRelativeResize="0"/>
          <p:nvPr/>
        </p:nvPicPr>
        <p:blipFill>
          <a:blip r:embed="rId3">
            <a:alphaModFix/>
          </a:blip>
          <a:stretch>
            <a:fillRect/>
          </a:stretch>
        </p:blipFill>
        <p:spPr>
          <a:xfrm>
            <a:off x="1297501" y="260575"/>
            <a:ext cx="4165900" cy="462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36"/>
          <p:cNvPicPr preferRelativeResize="0"/>
          <p:nvPr/>
        </p:nvPicPr>
        <p:blipFill>
          <a:blip r:embed="rId3">
            <a:alphaModFix/>
          </a:blip>
          <a:stretch>
            <a:fillRect/>
          </a:stretch>
        </p:blipFill>
        <p:spPr>
          <a:xfrm>
            <a:off x="1297500" y="185438"/>
            <a:ext cx="4542324" cy="4772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Automatic Load balancing - </a:t>
            </a:r>
            <a:endParaRPr/>
          </a:p>
        </p:txBody>
      </p:sp>
      <p:pic>
        <p:nvPicPr>
          <p:cNvPr id="295" name="Google Shape;295;p37"/>
          <p:cNvPicPr preferRelativeResize="0"/>
          <p:nvPr/>
        </p:nvPicPr>
        <p:blipFill>
          <a:blip r:embed="rId3">
            <a:alphaModFix/>
          </a:blip>
          <a:stretch>
            <a:fillRect/>
          </a:stretch>
        </p:blipFill>
        <p:spPr>
          <a:xfrm>
            <a:off x="1987100" y="897975"/>
            <a:ext cx="5427549" cy="4149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a:t>
            </a:r>
            <a:r>
              <a:rPr lang="en"/>
              <a:t> Setup</a:t>
            </a:r>
            <a:endParaRPr/>
          </a:p>
        </p:txBody>
      </p:sp>
      <p:sp>
        <p:nvSpPr>
          <p:cNvPr id="301" name="Google Shape;301;p38"/>
          <p:cNvSpPr txBox="1"/>
          <p:nvPr>
            <p:ph idx="1" type="body"/>
          </p:nvPr>
        </p:nvSpPr>
        <p:spPr>
          <a:xfrm>
            <a:off x="1297500" y="1567550"/>
            <a:ext cx="38313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engineers provides a script. </a:t>
            </a:r>
            <a:endParaRPr/>
          </a:p>
          <a:p>
            <a:pPr indent="0" lvl="0" marL="0" rtl="0" algn="l">
              <a:spcBef>
                <a:spcPts val="1600"/>
              </a:spcBef>
              <a:spcAft>
                <a:spcPts val="0"/>
              </a:spcAft>
              <a:buNone/>
            </a:pPr>
            <a:r>
              <a:rPr lang="en"/>
              <a:t>This script lists down softwares to be installed n other setup activity.</a:t>
            </a:r>
            <a:endParaRPr/>
          </a:p>
          <a:p>
            <a:pPr indent="0" lvl="0" marL="0" rtl="0" algn="l">
              <a:spcBef>
                <a:spcPts val="1600"/>
              </a:spcBef>
              <a:spcAft>
                <a:spcPts val="0"/>
              </a:spcAft>
              <a:buNone/>
            </a:pPr>
            <a:r>
              <a:rPr lang="en"/>
              <a:t>The cloud management tool executes the statements.</a:t>
            </a:r>
            <a:endParaRPr/>
          </a:p>
          <a:p>
            <a:pPr indent="0" lvl="0" marL="0" rtl="0" algn="l">
              <a:spcBef>
                <a:spcPts val="1600"/>
              </a:spcBef>
              <a:spcAft>
                <a:spcPts val="0"/>
              </a:spcAft>
              <a:buNone/>
            </a:pPr>
            <a:r>
              <a:rPr lang="en"/>
              <a:t>This script is executed automatically when a new server is instantiated. </a:t>
            </a:r>
            <a:endParaRPr/>
          </a:p>
          <a:p>
            <a:pPr indent="0" lvl="0" marL="0" rtl="0" algn="l">
              <a:spcBef>
                <a:spcPts val="1600"/>
              </a:spcBef>
              <a:spcAft>
                <a:spcPts val="1600"/>
              </a:spcAft>
              <a:buNone/>
            </a:pPr>
            <a:r>
              <a:t/>
            </a:r>
            <a:endParaRPr/>
          </a:p>
        </p:txBody>
      </p:sp>
      <p:pic>
        <p:nvPicPr>
          <p:cNvPr id="302" name="Google Shape;302;p38"/>
          <p:cNvPicPr preferRelativeResize="0"/>
          <p:nvPr/>
        </p:nvPicPr>
        <p:blipFill>
          <a:blip r:embed="rId3">
            <a:alphaModFix/>
          </a:blip>
          <a:stretch>
            <a:fillRect/>
          </a:stretch>
        </p:blipFill>
        <p:spPr>
          <a:xfrm>
            <a:off x="5664425" y="1046525"/>
            <a:ext cx="2614550" cy="3473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Distributed</a:t>
            </a:r>
            <a:r>
              <a:rPr lang="en"/>
              <a:t> worldwide</a:t>
            </a:r>
            <a:endParaRPr/>
          </a:p>
        </p:txBody>
      </p:sp>
      <p:sp>
        <p:nvSpPr>
          <p:cNvPr id="308" name="Google Shape;308;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39"/>
          <p:cNvPicPr preferRelativeResize="0"/>
          <p:nvPr/>
        </p:nvPicPr>
        <p:blipFill>
          <a:blip r:embed="rId3">
            <a:alphaModFix/>
          </a:blip>
          <a:stretch>
            <a:fillRect/>
          </a:stretch>
        </p:blipFill>
        <p:spPr>
          <a:xfrm>
            <a:off x="1476375" y="1062038"/>
            <a:ext cx="6191250" cy="301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Now’s your chance to discover and capture the Pokémon all around you—so put your shoes on, step outside, and explore the world with Pokémon GO. You’ll join one of three teams and battle for the prestige and ownership of Gyms with your Pokémon at your side.  &#10;&#10;Subscribe to this channel to stay updated on everything that’s happening in the world of Pokémon GO including game updates, training videos, community stories and upcoming events.  &#10;&#10;It’s time to get moving—your real-life adventures await.  Get up and GO!&#10;&#10;Follow our Product Updates: http://pokemongolive.com/en/&#10;Follow us on Twitter: https://twitter.com/PokemonGoApp&#10;Like us on Facebook: https://www.facebook.com/PokemonGO/&#10;Follow us on Google Plus: https://plus.google.com/+pokemongo&#10;Follow us on Instagram: https://www.instagram.com/pokemongoapp/&#10;Subscribe to our YouTube Channel: https://www.youtube.com/pokemongo&#10;&#10;© 2016-2017 Niantic, Inc. © 2016-2017 Pokémon. © 1995-2017 Nintendo/Creatures Inc./GAME FREAK inc." id="316" name="Google Shape;316;p40" title="Pokémon GO - Get Up and Go!">
            <a:hlinkClick r:id="rId3"/>
          </p:cNvPr>
          <p:cNvPicPr preferRelativeResize="0"/>
          <p:nvPr/>
        </p:nvPicPr>
        <p:blipFill>
          <a:blip r:embed="rId4">
            <a:alphaModFix/>
          </a:blip>
          <a:stretch>
            <a:fillRect/>
          </a:stretch>
        </p:blipFill>
        <p:spPr>
          <a:xfrm>
            <a:off x="1543800" y="332943"/>
            <a:ext cx="6191400" cy="46435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Lato"/>
                <a:ea typeface="Lato"/>
                <a:cs typeface="Lato"/>
                <a:sym typeface="Lato"/>
              </a:rPr>
              <a:t>Cloud Example - </a:t>
            </a:r>
            <a:endParaRPr/>
          </a:p>
        </p:txBody>
      </p:sp>
      <p:sp>
        <p:nvSpPr>
          <p:cNvPr id="322" name="Google Shape;322;p4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Pokemon GO - </a:t>
            </a:r>
            <a:endParaRPr/>
          </a:p>
          <a:p>
            <a:pPr indent="0" lvl="0" marL="0" rtl="0" algn="l">
              <a:spcBef>
                <a:spcPts val="1600"/>
              </a:spcBef>
              <a:spcAft>
                <a:spcPts val="0"/>
              </a:spcAft>
              <a:buNone/>
            </a:pPr>
            <a:r>
              <a:rPr lang="en"/>
              <a:t>Developed in cloud </a:t>
            </a:r>
            <a:endParaRPr/>
          </a:p>
          <a:p>
            <a:pPr indent="0" lvl="0" marL="0" rtl="0" algn="l">
              <a:spcBef>
                <a:spcPts val="1600"/>
              </a:spcBef>
              <a:spcAft>
                <a:spcPts val="0"/>
              </a:spcAft>
              <a:buNone/>
            </a:pPr>
            <a:r>
              <a:rPr lang="en"/>
              <a:t>There was a enormous surge of traffic.</a:t>
            </a:r>
            <a:endParaRPr/>
          </a:p>
          <a:p>
            <a:pPr indent="0" lvl="0" marL="0" rtl="0" algn="l">
              <a:spcBef>
                <a:spcPts val="1600"/>
              </a:spcBef>
              <a:spcAft>
                <a:spcPts val="0"/>
              </a:spcAft>
              <a:buNone/>
            </a:pPr>
            <a:r>
              <a:rPr lang="en"/>
              <a:t>It had 50 times more traffic than it was planned for.</a:t>
            </a:r>
            <a:endParaRPr/>
          </a:p>
          <a:p>
            <a:pPr indent="0" lvl="0" marL="0" rtl="0" algn="l">
              <a:spcBef>
                <a:spcPts val="1600"/>
              </a:spcBef>
              <a:spcAft>
                <a:spcPts val="0"/>
              </a:spcAft>
              <a:buNone/>
            </a:pPr>
            <a:r>
              <a:rPr lang="en"/>
              <a:t>It was able to handle the entire load.</a:t>
            </a:r>
            <a:endParaRPr/>
          </a:p>
          <a:p>
            <a:pPr indent="0" lvl="0" marL="0" rtl="0" algn="ctr">
              <a:spcBef>
                <a:spcPts val="1600"/>
              </a:spcBef>
              <a:spcAft>
                <a:spcPts val="1600"/>
              </a:spcAft>
              <a:buNone/>
            </a:pPr>
            <a:r>
              <a:rPr i="1" lang="en" sz="2400"/>
              <a:t>That’s the MAGIC of Cloud</a:t>
            </a:r>
            <a:endParaRPr i="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Request everyone to keep their microphones silent</a:t>
            </a:r>
            <a:endParaRPr/>
          </a:p>
          <a:p>
            <a:pPr indent="0" lvl="0" marL="0" rtl="0" algn="l">
              <a:spcBef>
                <a:spcPts val="1600"/>
              </a:spcBef>
              <a:spcAft>
                <a:spcPts val="1600"/>
              </a:spcAft>
              <a:buNone/>
            </a:pPr>
            <a:r>
              <a:rPr lang="en"/>
              <a:t>In case U have any question pls write the questions in the chat box.  We will discuss it at theend of presentation.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12604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cloud computing - </a:t>
            </a:r>
            <a:endParaRPr/>
          </a:p>
        </p:txBody>
      </p:sp>
      <p:sp>
        <p:nvSpPr>
          <p:cNvPr id="328" name="Google Shape;328;p42"/>
          <p:cNvSpPr txBox="1"/>
          <p:nvPr>
            <p:ph idx="1" type="body"/>
          </p:nvPr>
        </p:nvSpPr>
        <p:spPr>
          <a:xfrm>
            <a:off x="1156475" y="1523025"/>
            <a:ext cx="7038900" cy="2351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AutoNum type="arabicPeriod"/>
            </a:pPr>
            <a:r>
              <a:rPr lang="en"/>
              <a:t>Zero Capital expense</a:t>
            </a:r>
            <a:endParaRPr/>
          </a:p>
          <a:p>
            <a:pPr indent="-311150" lvl="0" marL="457200" rtl="0" algn="l">
              <a:lnSpc>
                <a:spcPct val="100000"/>
              </a:lnSpc>
              <a:spcBef>
                <a:spcPts val="0"/>
              </a:spcBef>
              <a:spcAft>
                <a:spcPts val="0"/>
              </a:spcAft>
              <a:buSzPts val="1300"/>
              <a:buAutoNum type="arabicPeriod"/>
            </a:pPr>
            <a:r>
              <a:rPr lang="en"/>
              <a:t>Massive scaling ability</a:t>
            </a:r>
            <a:endParaRPr/>
          </a:p>
          <a:p>
            <a:pPr indent="-311150" lvl="0" marL="457200" rtl="0" algn="l">
              <a:lnSpc>
                <a:spcPct val="100000"/>
              </a:lnSpc>
              <a:spcBef>
                <a:spcPts val="0"/>
              </a:spcBef>
              <a:spcAft>
                <a:spcPts val="0"/>
              </a:spcAft>
              <a:buSzPts val="1300"/>
              <a:buAutoNum type="arabicPeriod"/>
            </a:pPr>
            <a:r>
              <a:rPr lang="en"/>
              <a:t>Auto-scaling</a:t>
            </a:r>
            <a:endParaRPr/>
          </a:p>
          <a:p>
            <a:pPr indent="-311150" lvl="0" marL="457200" rtl="0" algn="l">
              <a:lnSpc>
                <a:spcPct val="100000"/>
              </a:lnSpc>
              <a:spcBef>
                <a:spcPts val="0"/>
              </a:spcBef>
              <a:spcAft>
                <a:spcPts val="0"/>
              </a:spcAft>
              <a:buSzPts val="1300"/>
              <a:buAutoNum type="arabicPeriod"/>
            </a:pPr>
            <a:r>
              <a:rPr lang="en"/>
              <a:t>Capability to scale up n down rapidly</a:t>
            </a:r>
            <a:endParaRPr/>
          </a:p>
          <a:p>
            <a:pPr indent="-311150" lvl="0" marL="457200" rtl="0" algn="l">
              <a:lnSpc>
                <a:spcPct val="100000"/>
              </a:lnSpc>
              <a:spcBef>
                <a:spcPts val="0"/>
              </a:spcBef>
              <a:spcAft>
                <a:spcPts val="0"/>
              </a:spcAft>
              <a:buSzPts val="1300"/>
              <a:buAutoNum type="arabicPeriod"/>
            </a:pPr>
            <a:r>
              <a:rPr lang="en"/>
              <a:t>99.9 % availability</a:t>
            </a:r>
            <a:endParaRPr/>
          </a:p>
          <a:p>
            <a:pPr indent="-311150" lvl="0" marL="457200" rtl="0" algn="l">
              <a:lnSpc>
                <a:spcPct val="100000"/>
              </a:lnSpc>
              <a:spcBef>
                <a:spcPts val="0"/>
              </a:spcBef>
              <a:spcAft>
                <a:spcPts val="0"/>
              </a:spcAft>
              <a:buSzPts val="1300"/>
              <a:buAutoNum type="arabicPeriod"/>
            </a:pPr>
            <a:r>
              <a:rPr lang="en"/>
              <a:t>Available</a:t>
            </a:r>
            <a:r>
              <a:rPr lang="en"/>
              <a:t> from any corner of the world</a:t>
            </a:r>
            <a:endParaRPr/>
          </a:p>
          <a:p>
            <a:pPr indent="-311150" lvl="0" marL="457200" rtl="0" algn="l">
              <a:lnSpc>
                <a:spcPct val="100000"/>
              </a:lnSpc>
              <a:spcBef>
                <a:spcPts val="0"/>
              </a:spcBef>
              <a:spcAft>
                <a:spcPts val="0"/>
              </a:spcAft>
              <a:buSzPts val="1300"/>
              <a:buAutoNum type="arabicPeriod"/>
            </a:pPr>
            <a:r>
              <a:rPr lang="en"/>
              <a:t>Zero downtime</a:t>
            </a:r>
            <a:endParaRPr/>
          </a:p>
          <a:p>
            <a:pPr indent="-311150" lvl="0" marL="457200" rtl="0" algn="l">
              <a:lnSpc>
                <a:spcPct val="100000"/>
              </a:lnSpc>
              <a:spcBef>
                <a:spcPts val="0"/>
              </a:spcBef>
              <a:spcAft>
                <a:spcPts val="0"/>
              </a:spcAft>
              <a:buSzPts val="1300"/>
              <a:buAutoNum type="arabicPeriod"/>
            </a:pPr>
            <a:r>
              <a:rPr lang="en"/>
              <a:t>Pay as per use</a:t>
            </a:r>
            <a:endParaRPr/>
          </a:p>
          <a:p>
            <a:pPr indent="-311150" lvl="0" marL="457200" rtl="0" algn="l">
              <a:lnSpc>
                <a:spcPct val="100000"/>
              </a:lnSpc>
              <a:spcBef>
                <a:spcPts val="0"/>
              </a:spcBef>
              <a:spcAft>
                <a:spcPts val="0"/>
              </a:spcAft>
              <a:buSzPts val="1300"/>
              <a:buAutoNum type="arabicPeriod"/>
            </a:pPr>
            <a:r>
              <a:rPr lang="en"/>
              <a:t>No headache abt maintenance,networking</a:t>
            </a:r>
            <a:endParaRPr/>
          </a:p>
          <a:p>
            <a:pPr indent="-311150" lvl="0" marL="457200" rtl="0" algn="l">
              <a:lnSpc>
                <a:spcPct val="100000"/>
              </a:lnSpc>
              <a:spcBef>
                <a:spcPts val="0"/>
              </a:spcBef>
              <a:spcAft>
                <a:spcPts val="0"/>
              </a:spcAft>
              <a:buSzPts val="1300"/>
              <a:buAutoNum type="arabicPeriod"/>
            </a:pPr>
            <a:r>
              <a:rPr lang="en"/>
              <a:t>Easier Troubleshooting</a:t>
            </a:r>
            <a:endParaRPr/>
          </a:p>
          <a:p>
            <a:pPr indent="0" lvl="0" marL="45720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29" name="Google Shape;329;p42"/>
          <p:cNvPicPr preferRelativeResize="0"/>
          <p:nvPr/>
        </p:nvPicPr>
        <p:blipFill>
          <a:blip r:embed="rId3">
            <a:alphaModFix/>
          </a:blip>
          <a:stretch>
            <a:fillRect/>
          </a:stretch>
        </p:blipFill>
        <p:spPr>
          <a:xfrm>
            <a:off x="5247375" y="1730900"/>
            <a:ext cx="3518075" cy="187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000"/>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000"/>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000"/>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000"/>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1000"/>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1000"/>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1000"/>
                                        <p:tgtEl>
                                          <p:spTgt spid="3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8" st="8"/>
                                            </p:txEl>
                                          </p:spTgt>
                                        </p:tgtEl>
                                        <p:attrNameLst>
                                          <p:attrName>style.visibility</p:attrName>
                                        </p:attrNameLst>
                                      </p:cBhvr>
                                      <p:to>
                                        <p:strVal val="visible"/>
                                      </p:to>
                                    </p:set>
                                    <p:animEffect filter="fade" transition="in">
                                      <p:cBhvr>
                                        <p:cTn dur="1000"/>
                                        <p:tgtEl>
                                          <p:spTgt spid="3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9" st="9"/>
                                            </p:txEl>
                                          </p:spTgt>
                                        </p:tgtEl>
                                        <p:attrNameLst>
                                          <p:attrName>style.visibility</p:attrName>
                                        </p:attrNameLst>
                                      </p:cBhvr>
                                      <p:to>
                                        <p:strVal val="visible"/>
                                      </p:to>
                                    </p:set>
                                    <p:animEffect filter="fade" transition="in">
                                      <p:cBhvr>
                                        <p:cTn dur="1000"/>
                                        <p:tgtEl>
                                          <p:spTgt spid="3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0" st="10"/>
                                            </p:txEl>
                                          </p:spTgt>
                                        </p:tgtEl>
                                        <p:attrNameLst>
                                          <p:attrName>style.visibility</p:attrName>
                                        </p:attrNameLst>
                                      </p:cBhvr>
                                      <p:to>
                                        <p:strVal val="visible"/>
                                      </p:to>
                                    </p:set>
                                    <p:animEffect filter="fade" transition="in">
                                      <p:cBhvr>
                                        <p:cTn dur="1000"/>
                                        <p:tgtEl>
                                          <p:spTgt spid="3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1" st="11"/>
                                            </p:txEl>
                                          </p:spTgt>
                                        </p:tgtEl>
                                        <p:attrNameLst>
                                          <p:attrName>style.visibility</p:attrName>
                                        </p:attrNameLst>
                                      </p:cBhvr>
                                      <p:to>
                                        <p:strVal val="visible"/>
                                      </p:to>
                                    </p:set>
                                    <p:animEffect filter="fade" transition="in">
                                      <p:cBhvr>
                                        <p:cTn dur="1000"/>
                                        <p:tgtEl>
                                          <p:spTgt spid="32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2" st="12"/>
                                            </p:txEl>
                                          </p:spTgt>
                                        </p:tgtEl>
                                        <p:attrNameLst>
                                          <p:attrName>style.visibility</p:attrName>
                                        </p:attrNameLst>
                                      </p:cBhvr>
                                      <p:to>
                                        <p:strVal val="visible"/>
                                      </p:to>
                                    </p:set>
                                    <p:animEffect filter="fade" transition="in">
                                      <p:cBhvr>
                                        <p:cTn dur="1000"/>
                                        <p:tgtEl>
                                          <p:spTgt spid="32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3" st="13"/>
                                            </p:txEl>
                                          </p:spTgt>
                                        </p:tgtEl>
                                        <p:attrNameLst>
                                          <p:attrName>style.visibility</p:attrName>
                                        </p:attrNameLst>
                                      </p:cBhvr>
                                      <p:to>
                                        <p:strVal val="visible"/>
                                      </p:to>
                                    </p:set>
                                    <p:animEffect filter="fade" transition="in">
                                      <p:cBhvr>
                                        <p:cTn dur="1000"/>
                                        <p:tgtEl>
                                          <p:spTgt spid="32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Providers - </a:t>
            </a:r>
            <a:endParaRPr/>
          </a:p>
        </p:txBody>
      </p:sp>
      <p:sp>
        <p:nvSpPr>
          <p:cNvPr id="335" name="Google Shape;335;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Amazon Web Service - AWS</a:t>
            </a:r>
            <a:endParaRPr sz="2400"/>
          </a:p>
          <a:p>
            <a:pPr indent="-381000" lvl="0" marL="457200" rtl="0" algn="l">
              <a:lnSpc>
                <a:spcPct val="150000"/>
              </a:lnSpc>
              <a:spcBef>
                <a:spcPts val="0"/>
              </a:spcBef>
              <a:spcAft>
                <a:spcPts val="0"/>
              </a:spcAft>
              <a:buSzPts val="2400"/>
              <a:buChar char="●"/>
            </a:pPr>
            <a:r>
              <a:rPr lang="en" sz="2400"/>
              <a:t>Microsoft Azure</a:t>
            </a:r>
            <a:endParaRPr sz="2400"/>
          </a:p>
          <a:p>
            <a:pPr indent="-381000" lvl="0" marL="457200" rtl="0" algn="l">
              <a:lnSpc>
                <a:spcPct val="150000"/>
              </a:lnSpc>
              <a:spcBef>
                <a:spcPts val="0"/>
              </a:spcBef>
              <a:spcAft>
                <a:spcPts val="0"/>
              </a:spcAft>
              <a:buSzPts val="2400"/>
              <a:buChar char="●"/>
            </a:pPr>
            <a:r>
              <a:rPr lang="en" sz="2400"/>
              <a:t>Google Cloud Platform - GCP</a:t>
            </a:r>
            <a:endParaRPr sz="2400"/>
          </a:p>
          <a:p>
            <a:pPr indent="-381000" lvl="0" marL="457200" rtl="0" algn="l">
              <a:lnSpc>
                <a:spcPct val="150000"/>
              </a:lnSpc>
              <a:spcBef>
                <a:spcPts val="0"/>
              </a:spcBef>
              <a:spcAft>
                <a:spcPts val="0"/>
              </a:spcAft>
              <a:buSzPts val="2400"/>
              <a:buChar char="●"/>
            </a:pPr>
            <a:r>
              <a:rPr lang="en" sz="2400"/>
              <a:t>etc.</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 Models - </a:t>
            </a:r>
            <a:endParaRPr/>
          </a:p>
        </p:txBody>
      </p:sp>
      <p:sp>
        <p:nvSpPr>
          <p:cNvPr id="341" name="Google Shape;341;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44"/>
          <p:cNvPicPr preferRelativeResize="0"/>
          <p:nvPr/>
        </p:nvPicPr>
        <p:blipFill>
          <a:blip r:embed="rId3">
            <a:alphaModFix/>
          </a:blip>
          <a:stretch>
            <a:fillRect/>
          </a:stretch>
        </p:blipFill>
        <p:spPr>
          <a:xfrm>
            <a:off x="4927900" y="1276600"/>
            <a:ext cx="3408500" cy="3149550"/>
          </a:xfrm>
          <a:prstGeom prst="rect">
            <a:avLst/>
          </a:prstGeom>
          <a:noFill/>
          <a:ln>
            <a:noFill/>
          </a:ln>
        </p:spPr>
      </p:pic>
      <p:pic>
        <p:nvPicPr>
          <p:cNvPr id="343" name="Google Shape;343;p44"/>
          <p:cNvPicPr preferRelativeResize="0"/>
          <p:nvPr/>
        </p:nvPicPr>
        <p:blipFill>
          <a:blip r:embed="rId4">
            <a:alphaModFix/>
          </a:blip>
          <a:stretch>
            <a:fillRect/>
          </a:stretch>
        </p:blipFill>
        <p:spPr>
          <a:xfrm>
            <a:off x="1239875" y="1276600"/>
            <a:ext cx="3124300" cy="3149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45"/>
          <p:cNvPicPr preferRelativeResize="0"/>
          <p:nvPr/>
        </p:nvPicPr>
        <p:blipFill>
          <a:blip r:embed="rId3">
            <a:alphaModFix/>
          </a:blip>
          <a:stretch>
            <a:fillRect/>
          </a:stretch>
        </p:blipFill>
        <p:spPr>
          <a:xfrm>
            <a:off x="1956048" y="0"/>
            <a:ext cx="5231905"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46"/>
          <p:cNvPicPr preferRelativeResize="0"/>
          <p:nvPr/>
        </p:nvPicPr>
        <p:blipFill>
          <a:blip r:embed="rId3">
            <a:alphaModFix/>
          </a:blip>
          <a:stretch>
            <a:fillRect/>
          </a:stretch>
        </p:blipFill>
        <p:spPr>
          <a:xfrm>
            <a:off x="1609725" y="47625"/>
            <a:ext cx="5924550" cy="5048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of Cloud - </a:t>
            </a:r>
            <a:endParaRPr/>
          </a:p>
        </p:txBody>
      </p:sp>
      <p:sp>
        <p:nvSpPr>
          <p:cNvPr id="363" name="Google Shape;363;p4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a:t>
            </a:r>
            <a:endParaRPr/>
          </a:p>
          <a:p>
            <a:pPr indent="0" lvl="0" marL="0" rtl="0" algn="l">
              <a:spcBef>
                <a:spcPts val="1600"/>
              </a:spcBef>
              <a:spcAft>
                <a:spcPts val="0"/>
              </a:spcAft>
              <a:buNone/>
            </a:pPr>
            <a:r>
              <a:rPr lang="en"/>
              <a:t>Artificial</a:t>
            </a:r>
            <a:r>
              <a:rPr lang="en"/>
              <a:t> Intelligence enabled devices</a:t>
            </a:r>
            <a:endParaRPr/>
          </a:p>
          <a:p>
            <a:pPr indent="0" lvl="0" marL="0" rtl="0" algn="l">
              <a:spcBef>
                <a:spcPts val="1600"/>
              </a:spcBef>
              <a:spcAft>
                <a:spcPts val="0"/>
              </a:spcAft>
              <a:buNone/>
            </a:pPr>
            <a:r>
              <a:rPr lang="en"/>
              <a:t>Heavy computing resources like big data,data analytics</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8"/>
          <p:cNvSpPr txBox="1"/>
          <p:nvPr>
            <p:ph idx="1" type="body"/>
          </p:nvPr>
        </p:nvSpPr>
        <p:spPr>
          <a:xfrm>
            <a:off x="1297500" y="1567550"/>
            <a:ext cx="7038900" cy="291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Questions !!</a:t>
            </a:r>
            <a:endParaRPr sz="3000"/>
          </a:p>
          <a:p>
            <a:pPr indent="0" lvl="0" marL="0" rtl="0" algn="ctr">
              <a:spcBef>
                <a:spcPts val="1600"/>
              </a:spcBef>
              <a:spcAft>
                <a:spcPts val="0"/>
              </a:spcAft>
              <a:buNone/>
            </a:pPr>
            <a:r>
              <a:rPr lang="en" sz="3000"/>
              <a:t>Queries</a:t>
            </a:r>
            <a:r>
              <a:rPr lang="en" sz="3000"/>
              <a:t> !!</a:t>
            </a:r>
            <a:endParaRPr sz="3000"/>
          </a:p>
          <a:p>
            <a:pPr indent="0" lvl="0" marL="0" rtl="0" algn="ctr">
              <a:spcBef>
                <a:spcPts val="1600"/>
              </a:spcBef>
              <a:spcAft>
                <a:spcPts val="0"/>
              </a:spcAft>
              <a:buNone/>
            </a:pPr>
            <a:r>
              <a:rPr lang="en" sz="3000"/>
              <a:t>Confusion ??</a:t>
            </a:r>
            <a:endParaRPr sz="3000"/>
          </a:p>
          <a:p>
            <a:pPr indent="0" lvl="0" marL="0" rtl="0" algn="ctr">
              <a:spcBef>
                <a:spcPts val="1600"/>
              </a:spcBef>
              <a:spcAft>
                <a:spcPts val="1600"/>
              </a:spcAft>
              <a:buNone/>
            </a:pPr>
            <a:r>
              <a:rPr lang="en" sz="3000"/>
              <a:t>Feel free &amp; ask </a:t>
            </a:r>
            <a:r>
              <a:rPr lang="en" sz="3000" u="sng"/>
              <a:t> </a:t>
            </a:r>
            <a:endParaRPr sz="3000" u="sng"/>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txBox="1"/>
          <p:nvPr>
            <p:ph idx="1" type="body"/>
          </p:nvPr>
        </p:nvSpPr>
        <p:spPr>
          <a:xfrm>
            <a:off x="1297500" y="1567550"/>
            <a:ext cx="7038900" cy="2911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t>Thanks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idx="1" type="body"/>
          </p:nvPr>
        </p:nvSpPr>
        <p:spPr>
          <a:xfrm>
            <a:off x="1356900" y="1018300"/>
            <a:ext cx="7038900" cy="2911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600"/>
              <a:t>Feel Free to ask Questions</a:t>
            </a:r>
            <a:endParaRPr b="1" sz="4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Prerequisites</a:t>
            </a:r>
            <a:r>
              <a:rPr lang="en" u="sng"/>
              <a:t> - </a:t>
            </a:r>
            <a:endParaRPr u="sng"/>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Html page - static / dynamic </a:t>
            </a:r>
            <a:endParaRPr sz="1900"/>
          </a:p>
          <a:p>
            <a:pPr indent="-349250" lvl="0" marL="457200" rtl="0" algn="l">
              <a:spcBef>
                <a:spcPts val="0"/>
              </a:spcBef>
              <a:spcAft>
                <a:spcPts val="0"/>
              </a:spcAft>
              <a:buSzPts val="1900"/>
              <a:buChar char="●"/>
            </a:pPr>
            <a:r>
              <a:rPr lang="en" sz="1900"/>
              <a:t>Server - Web / Application server</a:t>
            </a:r>
            <a:endParaRPr sz="1900"/>
          </a:p>
          <a:p>
            <a:pPr indent="0" lvl="0" marL="0" rtl="0" algn="l">
              <a:spcBef>
                <a:spcPts val="1600"/>
              </a:spcBef>
              <a:spcAft>
                <a:spcPts val="0"/>
              </a:spcAft>
              <a:buNone/>
            </a:pPr>
            <a:r>
              <a:t/>
            </a:r>
            <a:endParaRPr sz="1900"/>
          </a:p>
          <a:p>
            <a:pPr indent="0" lvl="0" marL="0" rtl="0" algn="l">
              <a:spcBef>
                <a:spcPts val="1600"/>
              </a:spcBef>
              <a:spcAft>
                <a:spcPts val="0"/>
              </a:spcAft>
              <a:buNone/>
            </a:pPr>
            <a:r>
              <a:rPr lang="en" sz="1900" u="sng"/>
              <a:t>Outcome of  this session - </a:t>
            </a:r>
            <a:endParaRPr sz="1900" u="sng"/>
          </a:p>
          <a:p>
            <a:pPr indent="-349250" lvl="0" marL="457200" rtl="0" algn="l">
              <a:spcBef>
                <a:spcPts val="1600"/>
              </a:spcBef>
              <a:spcAft>
                <a:spcPts val="0"/>
              </a:spcAft>
              <a:buSzPts val="1900"/>
              <a:buChar char="●"/>
            </a:pPr>
            <a:r>
              <a:rPr lang="en" sz="1900"/>
              <a:t>Basic understanding</a:t>
            </a:r>
            <a:r>
              <a:rPr lang="en" sz="1900"/>
              <a:t> about what cloud is.</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What is a HTML Page ?</a:t>
            </a:r>
            <a:endParaRPr u="sng"/>
          </a:p>
        </p:txBody>
      </p:sp>
      <p:sp>
        <p:nvSpPr>
          <p:cNvPr id="165" name="Google Shape;165;p18"/>
          <p:cNvSpPr txBox="1"/>
          <p:nvPr>
            <p:ph idx="1" type="body"/>
          </p:nvPr>
        </p:nvSpPr>
        <p:spPr>
          <a:xfrm>
            <a:off x="3831438" y="2557550"/>
            <a:ext cx="1374600" cy="103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400"/>
              <a:t>&lt;=&gt;</a:t>
            </a:r>
            <a:endParaRPr sz="4400"/>
          </a:p>
        </p:txBody>
      </p:sp>
      <p:pic>
        <p:nvPicPr>
          <p:cNvPr id="166" name="Google Shape;166;p18"/>
          <p:cNvPicPr preferRelativeResize="0"/>
          <p:nvPr/>
        </p:nvPicPr>
        <p:blipFill>
          <a:blip r:embed="rId3">
            <a:alphaModFix/>
          </a:blip>
          <a:stretch>
            <a:fillRect/>
          </a:stretch>
        </p:blipFill>
        <p:spPr>
          <a:xfrm>
            <a:off x="5298950" y="2345375"/>
            <a:ext cx="2747974" cy="1580901"/>
          </a:xfrm>
          <a:prstGeom prst="rect">
            <a:avLst/>
          </a:prstGeom>
          <a:noFill/>
          <a:ln>
            <a:noFill/>
          </a:ln>
        </p:spPr>
      </p:pic>
      <p:pic>
        <p:nvPicPr>
          <p:cNvPr id="167" name="Google Shape;167;p18"/>
          <p:cNvPicPr preferRelativeResize="0"/>
          <p:nvPr/>
        </p:nvPicPr>
        <p:blipFill>
          <a:blip r:embed="rId4">
            <a:alphaModFix/>
          </a:blip>
          <a:stretch>
            <a:fillRect/>
          </a:stretch>
        </p:blipFill>
        <p:spPr>
          <a:xfrm>
            <a:off x="1664688" y="2100100"/>
            <a:ext cx="1762125" cy="195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What is Server ?</a:t>
            </a:r>
            <a:endParaRPr u="sng"/>
          </a:p>
        </p:txBody>
      </p:sp>
      <p:sp>
        <p:nvSpPr>
          <p:cNvPr id="173" name="Google Shape;173;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i="1" lang="en"/>
              <a:t>A </a:t>
            </a:r>
            <a:r>
              <a:rPr i="1" lang="en"/>
              <a:t>Computer - </a:t>
            </a:r>
            <a:r>
              <a:rPr i="1" lang="en"/>
              <a:t>Desktop</a:t>
            </a:r>
            <a:r>
              <a:rPr i="1" lang="en"/>
              <a:t>, Laptop, etc.</a:t>
            </a:r>
            <a:endParaRPr i="1"/>
          </a:p>
          <a:p>
            <a:pPr indent="-311150" lvl="0" marL="457200" rtl="0" algn="l">
              <a:spcBef>
                <a:spcPts val="0"/>
              </a:spcBef>
              <a:spcAft>
                <a:spcPts val="0"/>
              </a:spcAft>
              <a:buSzPts val="1300"/>
              <a:buAutoNum type="arabicPeriod"/>
            </a:pPr>
            <a:r>
              <a:rPr i="1" lang="en"/>
              <a:t>Install a Server application (e.x - Apache,Tomcat,IIS,etc)</a:t>
            </a:r>
            <a:endParaRPr i="1"/>
          </a:p>
          <a:p>
            <a:pPr indent="-311150" lvl="0" marL="457200" rtl="0" algn="l">
              <a:spcBef>
                <a:spcPts val="0"/>
              </a:spcBef>
              <a:spcAft>
                <a:spcPts val="0"/>
              </a:spcAft>
              <a:buSzPts val="1300"/>
              <a:buAutoNum type="arabicPeriod"/>
            </a:pPr>
            <a:r>
              <a:rPr i="1" lang="en"/>
              <a:t>Deploy the application code</a:t>
            </a:r>
            <a:endParaRPr i="1"/>
          </a:p>
        </p:txBody>
      </p:sp>
      <p:pic>
        <p:nvPicPr>
          <p:cNvPr id="174" name="Google Shape;174;p19"/>
          <p:cNvPicPr preferRelativeResize="0"/>
          <p:nvPr/>
        </p:nvPicPr>
        <p:blipFill>
          <a:blip r:embed="rId3">
            <a:alphaModFix/>
          </a:blip>
          <a:stretch>
            <a:fillRect/>
          </a:stretch>
        </p:blipFill>
        <p:spPr>
          <a:xfrm>
            <a:off x="5768925" y="2842700"/>
            <a:ext cx="2628125" cy="1833250"/>
          </a:xfrm>
          <a:prstGeom prst="rect">
            <a:avLst/>
          </a:prstGeom>
          <a:noFill/>
          <a:ln>
            <a:noFill/>
          </a:ln>
        </p:spPr>
      </p:pic>
      <p:pic>
        <p:nvPicPr>
          <p:cNvPr id="175" name="Google Shape;175;p19"/>
          <p:cNvPicPr preferRelativeResize="0"/>
          <p:nvPr/>
        </p:nvPicPr>
        <p:blipFill>
          <a:blip r:embed="rId4">
            <a:alphaModFix/>
          </a:blip>
          <a:stretch>
            <a:fillRect/>
          </a:stretch>
        </p:blipFill>
        <p:spPr>
          <a:xfrm>
            <a:off x="1431674" y="2634774"/>
            <a:ext cx="3933375" cy="204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53075" y="1225025"/>
            <a:ext cx="2606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Servers -</a:t>
            </a:r>
            <a:endParaRPr/>
          </a:p>
        </p:txBody>
      </p:sp>
      <p:sp>
        <p:nvSpPr>
          <p:cNvPr id="181" name="Google Shape;181;p20"/>
          <p:cNvSpPr txBox="1"/>
          <p:nvPr>
            <p:ph idx="1" type="body"/>
          </p:nvPr>
        </p:nvSpPr>
        <p:spPr>
          <a:xfrm>
            <a:off x="829925" y="3287725"/>
            <a:ext cx="3452700" cy="1004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Web Server - for static resources</a:t>
            </a:r>
            <a:endParaRPr/>
          </a:p>
          <a:p>
            <a:pPr indent="-311150" lvl="0" marL="457200" rtl="0" algn="l">
              <a:spcBef>
                <a:spcPts val="0"/>
              </a:spcBef>
              <a:spcAft>
                <a:spcPts val="0"/>
              </a:spcAft>
              <a:buSzPts val="1300"/>
              <a:buAutoNum type="arabicPeriod"/>
            </a:pPr>
            <a:r>
              <a:rPr lang="en"/>
              <a:t>Application Server - dynamic websites , more interactive</a:t>
            </a:r>
            <a:endParaRPr/>
          </a:p>
        </p:txBody>
      </p:sp>
      <p:pic>
        <p:nvPicPr>
          <p:cNvPr id="182" name="Google Shape;182;p20"/>
          <p:cNvPicPr preferRelativeResize="0"/>
          <p:nvPr/>
        </p:nvPicPr>
        <p:blipFill>
          <a:blip r:embed="rId3">
            <a:alphaModFix/>
          </a:blip>
          <a:stretch>
            <a:fillRect/>
          </a:stretch>
        </p:blipFill>
        <p:spPr>
          <a:xfrm>
            <a:off x="4868017" y="2976250"/>
            <a:ext cx="3570882" cy="1892974"/>
          </a:xfrm>
          <a:prstGeom prst="rect">
            <a:avLst/>
          </a:prstGeom>
          <a:noFill/>
          <a:ln>
            <a:noFill/>
          </a:ln>
        </p:spPr>
      </p:pic>
      <p:pic>
        <p:nvPicPr>
          <p:cNvPr id="183" name="Google Shape;183;p20"/>
          <p:cNvPicPr preferRelativeResize="0"/>
          <p:nvPr/>
        </p:nvPicPr>
        <p:blipFill>
          <a:blip r:embed="rId4">
            <a:alphaModFix/>
          </a:blip>
          <a:stretch>
            <a:fillRect/>
          </a:stretch>
        </p:blipFill>
        <p:spPr>
          <a:xfrm>
            <a:off x="4868025" y="526950"/>
            <a:ext cx="3489251" cy="20325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988400" y="117575"/>
            <a:ext cx="56571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200" u="sng"/>
              <a:t>Cloud Computing</a:t>
            </a:r>
            <a:endParaRPr b="1" sz="4200" u="sng"/>
          </a:p>
        </p:txBody>
      </p:sp>
      <p:sp>
        <p:nvSpPr>
          <p:cNvPr id="189" name="Google Shape;18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1"/>
          <p:cNvPicPr preferRelativeResize="0"/>
          <p:nvPr/>
        </p:nvPicPr>
        <p:blipFill>
          <a:blip r:embed="rId3">
            <a:alphaModFix/>
          </a:blip>
          <a:stretch>
            <a:fillRect/>
          </a:stretch>
        </p:blipFill>
        <p:spPr>
          <a:xfrm>
            <a:off x="252350" y="838700"/>
            <a:ext cx="8587350" cy="418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